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79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32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ru-RU" smtClean="0"/>
              <a:t>Образец подзаголовка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ru-RU" smtClean="0"/>
              <a:t>Вставка рисунка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0C0"/>
        </a:solidFill>
      </p:bgPr>
    </p:bg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Заголовок 1"/>
          <p:cNvSpPr>
            <a:spLocks noGrp="1"/>
          </p:cNvSpPr>
          <p:nvPr>
            <p:ph type="ctrTitle"/>
          </p:nvPr>
        </p:nvSpPr>
        <p:spPr>
          <a:xfrm>
            <a:off x="3630981" y="0"/>
            <a:ext cx="5332981" cy="3283792"/>
          </a:xfrm>
        </p:spPr>
        <p:txBody>
          <a:bodyPr>
            <a:normAutofit/>
          </a:bodyPr>
          <a:p>
            <a:r>
              <a:rPr altLang="en-US" sz="3200" lang="ru-RU"/>
              <a:t>Визитка</a:t>
            </a:r>
            <a:br>
              <a:rPr altLang="en-US" sz="3200" lang="ru-RU"/>
            </a:br>
            <a:r>
              <a:rPr altLang="en-US" sz="3200" lang="ru-RU"/>
              <a:t>воспитательной практики ГБПОУ МО «Раменский дорожно-</a:t>
            </a:r>
            <a:br>
              <a:rPr altLang="en-US" sz="3200" lang="ru-RU"/>
            </a:br>
            <a:r>
              <a:rPr altLang="en-US" sz="3200" lang="ru-RU"/>
              <a:t>строительный техникум»</a:t>
            </a:r>
            <a:br>
              <a:rPr altLang="en-US" sz="3200" lang="ru-RU"/>
            </a:br>
            <a:endParaRPr altLang="en-US" lang="ru-RU"/>
          </a:p>
        </p:txBody>
      </p:sp>
      <p:sp>
        <p:nvSpPr>
          <p:cNvPr id="104858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99" y="3832021"/>
            <a:ext cx="6858000" cy="1655762"/>
          </a:xfrm>
        </p:spPr>
        <p:txBody>
          <a:bodyPr/>
          <a:p>
            <a:r>
              <a:rPr altLang="en-US" sz="3200" lang="ru-RU"/>
              <a:t>Номинация: Моя воспитательная практика</a:t>
            </a:r>
            <a:endParaRPr altLang="en-US" lang="ru-RU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519491" y="181140"/>
            <a:ext cx="3074787" cy="2864732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0C0"/>
        </a:solidFill>
      </p:bgPr>
    </p:bg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ctrTitle"/>
          </p:nvPr>
        </p:nvSpPr>
        <p:spPr>
          <a:xfrm>
            <a:off x="286623" y="336372"/>
            <a:ext cx="4094416" cy="4713863"/>
          </a:xfrm>
        </p:spPr>
        <p:txBody>
          <a:bodyPr>
            <a:normAutofit/>
          </a:bodyPr>
          <a:p>
            <a:r>
              <a:rPr sz="4400" lang="ru-RU"/>
              <a:t>О</a:t>
            </a:r>
            <a:r>
              <a:rPr sz="2800" lang="ru-RU"/>
              <a:t>писание практики: Идея воспитательной практики «Физическая культура</a:t>
            </a:r>
            <a:br>
              <a:rPr sz="2800" lang="ru-RU"/>
            </a:br>
            <a:r>
              <a:rPr sz="2800" lang="ru-RU"/>
              <a:t>в образовательном учреждении» заключается в том, чтобы показать роль</a:t>
            </a:r>
            <a:br>
              <a:rPr sz="2800" lang="ru-RU"/>
            </a:br>
            <a:r>
              <a:rPr sz="2800" lang="ru-RU"/>
              <a:t>физической культуры в учебном заведении</a:t>
            </a:r>
            <a:endParaRPr lang="ru-RU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35683" r="3557" b="32974"/>
          <a:stretch>
            <a:fillRect/>
          </a:stretch>
        </p:blipFill>
        <p:spPr>
          <a:xfrm rot="0">
            <a:off x="4182416" y="2471436"/>
            <a:ext cx="4538572" cy="2282031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0C0"/>
        </a:solidFill>
      </p:bgPr>
    </p:bg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ctrTitle"/>
          </p:nvPr>
        </p:nvSpPr>
        <p:spPr>
          <a:xfrm>
            <a:off x="667940" y="421169"/>
            <a:ext cx="5858548" cy="4416313"/>
          </a:xfrm>
        </p:spPr>
        <p:txBody>
          <a:bodyPr>
            <a:noAutofit/>
          </a:bodyPr>
          <a:p>
            <a:r>
              <a:rPr sz="2800" lang="ru-RU"/>
              <a:t>Основная цель подчеркнуть</a:t>
            </a:r>
            <a:br>
              <a:rPr sz="2800" lang="ru-RU"/>
            </a:br>
            <a:r>
              <a:rPr sz="2800" lang="ru-RU"/>
              <a:t>значимость спортивных мероприятий не только в качестве физической</a:t>
            </a:r>
            <a:br>
              <a:rPr sz="2800" lang="ru-RU"/>
            </a:br>
            <a:r>
              <a:rPr sz="2800" lang="ru-RU"/>
              <a:t>активности, но и как формирование межличностных связей и развитие</a:t>
            </a:r>
            <a:br>
              <a:rPr sz="2800" lang="ru-RU"/>
            </a:br>
            <a:r>
              <a:rPr sz="2800" lang="ru-RU"/>
              <a:t>положительных личностных качеств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0C0"/>
        </a:solidFill>
      </p:bgPr>
    </p:bg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831469" cy="4728132"/>
          </a:xfrm>
        </p:spPr>
        <p:txBody>
          <a:bodyPr>
            <a:noAutofit/>
          </a:bodyPr>
          <a:p>
            <a:r>
              <a:rPr sz="2400" lang="ru-RU"/>
              <a:t>Основные аспекты проекта:</a:t>
            </a:r>
            <a:br>
              <a:rPr sz="2400" lang="ru-RU"/>
            </a:br>
            <a:r>
              <a:rPr sz="2400" lang="ru-RU"/>
              <a:t>1. Организация физических упражнений и спортивных игр на уроках</a:t>
            </a:r>
            <a:br>
              <a:rPr sz="2400" lang="ru-RU"/>
            </a:br>
            <a:r>
              <a:rPr sz="2400" lang="ru-RU"/>
              <a:t>физической культуры. Улучшает отношения между одногрупниками,</a:t>
            </a:r>
            <a:br>
              <a:rPr sz="2400" lang="ru-RU"/>
            </a:br>
            <a:r>
              <a:rPr sz="2400" lang="ru-RU"/>
              <a:t>способствует сближению на фоне общего занятия и интересов.</a:t>
            </a:r>
            <a:br>
              <a:rPr sz="2400" lang="ru-RU"/>
            </a:br>
            <a:r>
              <a:rPr sz="2400" lang="ru-RU"/>
              <a:t>2. Теоретическая часть. Беседы с преподавателем, коллективные</a:t>
            </a:r>
            <a:br>
              <a:rPr sz="2400" lang="ru-RU"/>
            </a:br>
            <a:r>
              <a:rPr sz="2400" lang="ru-RU"/>
              <a:t>рассуждения о подготовке к спортивным мероприятиям, обмен личным</a:t>
            </a:r>
            <a:br>
              <a:rPr sz="2400" lang="ru-RU"/>
            </a:br>
            <a:r>
              <a:rPr sz="2400" lang="ru-RU"/>
              <a:t>опытом, предложения и обсуждения идей и нововведений. Позволяет</a:t>
            </a:r>
            <a:br>
              <a:rPr sz="2400" lang="ru-RU"/>
            </a:br>
            <a:r>
              <a:rPr sz="2400" lang="ru-RU"/>
              <a:t>раскрыть в смекалку, лидерские качества, создание и поддержание</a:t>
            </a:r>
            <a:br>
              <a:rPr sz="2400" lang="ru-RU"/>
            </a:br>
            <a:r>
              <a:rPr sz="2400" lang="ru-RU"/>
              <a:t>командного </a:t>
            </a:r>
            <a:r>
              <a:rPr sz="2400" lang="ru-RU"/>
              <a:t>мероприятия </a:t>
            </a:r>
            <a:endParaRPr lang="ru-RU"/>
          </a:p>
        </p:txBody>
      </p:sp>
      <p:sp>
        <p:nvSpPr>
          <p:cNvPr id="1048653" name=""/>
          <p:cNvSpPr txBox="1"/>
          <p:nvPr/>
        </p:nvSpPr>
        <p:spPr>
          <a:xfrm>
            <a:off x="2286000" y="6858000"/>
            <a:ext cx="4572000" cy="19789140"/>
          </a:xfrm>
          <a:prstGeom prst="rect"/>
        </p:spPr>
        <p:txBody>
          <a:bodyPr rtlCol="0" wrap="square">
            <a:spAutoFit/>
          </a:bodyPr>
          <a:p>
            <a:r>
              <a:rPr sz="2800" lang="ru-RU">
                <a:solidFill>
                  <a:srgbClr val="000000"/>
                </a:solidFill>
              </a:rPr>
              <a:t>Основные аспекты проекта:
1. Организация физических упражнений и спортивных игр на уроках
физической культуры. Улучшает отношения между одногрупниками,
способствует сближению на фоне общего занятия и интересов.
2. Теоретическая часть. Беседы с преподавателем, коллективные
рассуждения о подготовке к спортивным мероприятиям, обмен личным
опытом, предложения и обсуждения идей и нововведений. Позволяет
раскрыть в смекалку, лидерские качества, создание и поддержание
командного духа.
3. Организация спортивных мероприятий внутри учебного заведения.
Общение между группами, обмен опытом, создание условий здоровой
конкуренции для бОльшей мотивации студентов для раскрытия потенциала и
поддержки друг друга.
4. Организация выездных соревнований, товарищеские игры с командами из
других учебных заведений</a:t>
            </a:r>
            <a:endParaRPr sz="2800"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0C0"/>
        </a:solidFill>
      </p:bgPr>
    </p:bg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"/>
          <p:cNvSpPr>
            <a:spLocks noGrp="1"/>
          </p:cNvSpPr>
          <p:nvPr>
            <p:ph type="ctrTitle"/>
          </p:nvPr>
        </p:nvSpPr>
        <p:spPr>
          <a:xfrm rot="3955">
            <a:off x="591628" y="895169"/>
            <a:ext cx="7960744" cy="3580077"/>
          </a:xfrm>
        </p:spPr>
        <p:txBody>
          <a:bodyPr>
            <a:noAutofit/>
          </a:bodyPr>
          <a:p>
            <a:r>
              <a:rPr sz="1800" lang="ru-RU"/>
              <a:t>3. Организация спортивных мероприятий внутри учебного заведения.</a:t>
            </a:r>
            <a:br>
              <a:rPr sz="1800" lang="ru-RU"/>
            </a:br>
            <a:r>
              <a:rPr sz="1800" lang="ru-RU"/>
              <a:t>Общение между группами, обмен опытом, создание условий здоровой</a:t>
            </a:r>
            <a:br>
              <a:rPr sz="1800" lang="ru-RU"/>
            </a:br>
            <a:r>
              <a:rPr sz="1800" lang="ru-RU"/>
              <a:t>конкуренции для бОльшей мотивации студентов для раскрытия потенциала и</a:t>
            </a:r>
            <a:br>
              <a:rPr sz="1800" lang="ru-RU"/>
            </a:br>
            <a:r>
              <a:rPr sz="1800" lang="ru-RU"/>
              <a:t>поддержки друг друга.</a:t>
            </a:r>
            <a:br>
              <a:rPr sz="1800" lang="ru-RU"/>
            </a:br>
            <a:r>
              <a:rPr sz="1800" lang="ru-RU"/>
              <a:t>4. Организация выездных соревнований, товарищеские игры с командами из</a:t>
            </a:r>
            <a:br>
              <a:rPr sz="1800" lang="ru-RU"/>
            </a:br>
            <a:r>
              <a:rPr sz="1800" lang="ru-RU"/>
              <a:t>других учебных заведений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0C0"/>
        </a:solidFill>
      </p:bgPr>
    </p:bg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"/>
          <p:cNvSpPr>
            <a:spLocks noGrp="1"/>
          </p:cNvSpPr>
          <p:nvPr>
            <p:ph type="ctrTitle"/>
          </p:nvPr>
        </p:nvSpPr>
        <p:spPr>
          <a:xfrm rot="30798">
            <a:off x="610647" y="908383"/>
            <a:ext cx="7594541" cy="3942869"/>
          </a:xfrm>
        </p:spPr>
        <p:txBody>
          <a:bodyPr>
            <a:noAutofit/>
          </a:bodyPr>
          <a:p>
            <a:r>
              <a:rPr sz="1800" lang="ru-RU"/>
              <a:t>Какой полезный эффект от данной практики? вот некоторые из них:</a:t>
            </a:r>
            <a:br>
              <a:rPr sz="1800" lang="ru-RU"/>
            </a:br>
            <a:r>
              <a:rPr sz="1800" lang="ru-RU"/>
              <a:t>1. Социальная адаптация и развитие коммуникативных навыков</a:t>
            </a:r>
            <a:br>
              <a:rPr sz="1800" lang="ru-RU"/>
            </a:br>
            <a:r>
              <a:rPr sz="1800" lang="ru-RU"/>
              <a:t>На уроках физикультуры и на любых соревнованиях студенты развивают</a:t>
            </a:r>
            <a:br>
              <a:rPr sz="1800" lang="ru-RU"/>
            </a:br>
            <a:r>
              <a:rPr sz="1800" lang="ru-RU"/>
              <a:t>способность к эффективному общению между собой, преподавателем и</a:t>
            </a:r>
            <a:br>
              <a:rPr sz="1800" lang="ru-RU"/>
            </a:br>
            <a:r>
              <a:rPr sz="1800" lang="ru-RU"/>
              <a:t>другими людьми, участвующими в организации мероприятий.</a:t>
            </a:r>
            <a:br>
              <a:rPr sz="1800" lang="ru-RU"/>
            </a:br>
            <a:r>
              <a:rPr sz="1800" lang="ru-RU"/>
              <a:t>2. Развитие лидерских качеств.</a:t>
            </a:r>
            <a:br>
              <a:rPr sz="1800" lang="ru-RU"/>
            </a:br>
            <a:r>
              <a:rPr sz="1800" lang="ru-RU"/>
              <a:t>У студентов всегда есть возможность проявить себя, поучаствовать в</a:t>
            </a:r>
            <a:br>
              <a:rPr sz="1800" lang="ru-RU"/>
            </a:br>
            <a:r>
              <a:rPr sz="1800" lang="ru-RU"/>
              <a:t>организации и судействе мероприятий, собрать и организовать спортивную</a:t>
            </a:r>
            <a:br>
              <a:rPr sz="1800" lang="ru-RU"/>
            </a:br>
            <a:r>
              <a:rPr sz="1800" lang="ru-RU"/>
              <a:t>команду.</a:t>
            </a: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"/>
          <p:cNvSpPr>
            <a:spLocks noGrp="1"/>
          </p:cNvSpPr>
          <p:nvPr>
            <p:ph type="ctrTitle"/>
          </p:nvPr>
        </p:nvSpPr>
        <p:spPr>
          <a:xfrm rot="21577310">
            <a:off x="455512" y="1464820"/>
            <a:ext cx="5989009" cy="4580897"/>
          </a:xfrm>
        </p:spPr>
        <p:txBody>
          <a:bodyPr>
            <a:noAutofit/>
          </a:bodyPr>
          <a:p>
            <a:r>
              <a:rPr altLang="ru-RU" sz="1600" lang="en-US"/>
              <a:t>3. Повышение самооценки и уверенность в себе.</a:t>
            </a:r>
            <a:br>
              <a:rPr altLang="ru-RU" sz="1600" lang="en-US"/>
            </a:br>
            <a:r>
              <a:rPr altLang="ru-RU" sz="1600" lang="en-US"/>
              <a:t>На уроках и соревнованиях учащимся всегда оказывается поддержка от</a:t>
            </a:r>
            <a:br>
              <a:rPr altLang="ru-RU" sz="1600" lang="en-US"/>
            </a:br>
            <a:r>
              <a:rPr altLang="ru-RU" sz="1600" lang="en-US"/>
              <a:t>преподавателя и команды, поощряется даже маленький шажок и стремление</a:t>
            </a:r>
            <a:br>
              <a:rPr altLang="ru-RU" sz="1600" lang="en-US"/>
            </a:br>
            <a:r>
              <a:rPr altLang="ru-RU" sz="1600" lang="en-US"/>
              <a:t>к улучшению результата, царит дружеская атмосфера и радость от</a:t>
            </a:r>
            <a:br>
              <a:rPr altLang="ru-RU" sz="1600" lang="en-US"/>
            </a:br>
            <a:r>
              <a:rPr altLang="ru-RU" sz="1600" lang="en-US"/>
              <a:t>совершенных достижений.</a:t>
            </a:r>
            <a:br>
              <a:rPr altLang="ru-RU" sz="1600" lang="en-US"/>
            </a:br>
            <a:r>
              <a:rPr altLang="ru-RU" sz="1600" lang="en-US"/>
              <a:t>4. Формирование патриотизма и активной гражданской позиции.</a:t>
            </a:r>
            <a:br>
              <a:rPr altLang="ru-RU" sz="1600" lang="en-US"/>
            </a:br>
            <a:r>
              <a:rPr altLang="ru-RU" sz="1600" lang="en-US"/>
              <a:t>все мероприятия начинаем с гимна, напутственных слов, формирование</a:t>
            </a:r>
            <a:br>
              <a:rPr altLang="ru-RU" sz="1600" lang="en-US"/>
            </a:br>
            <a:r>
              <a:rPr altLang="ru-RU" sz="1600" lang="en-US"/>
              <a:t>ответственности и готовности помогать друг другу.</a:t>
            </a:r>
            <a:br>
              <a:rPr altLang="ru-RU" sz="1600" lang="en-US"/>
            </a:br>
            <a:r>
              <a:rPr altLang="ru-RU" sz="1600" lang="en-US"/>
              <a:t>В заключении хочу отметить, что физическая культура помогает</a:t>
            </a:r>
            <a:br>
              <a:rPr altLang="ru-RU" sz="1600" lang="en-US"/>
            </a:br>
            <a:r>
              <a:rPr altLang="ru-RU" sz="1600" lang="en-US"/>
              <a:t>формировать не только здоровое тело и полезные привычки, но и развивает</a:t>
            </a:r>
            <a:br>
              <a:rPr altLang="ru-RU" sz="1600" lang="en-US"/>
            </a:br>
            <a:r>
              <a:rPr altLang="ru-RU" sz="1600" lang="en-US"/>
              <a:t>важные жизненные и профессиональные навыки, способствует личностному</a:t>
            </a:r>
            <a:br>
              <a:rPr altLang="ru-RU" sz="1600" lang="en-US"/>
            </a:br>
            <a:r>
              <a:rPr altLang="ru-RU" sz="1600" lang="en-US"/>
              <a:t>росту студентов, их активному участию в социальной и спортивной жизни</a:t>
            </a:r>
            <a:br>
              <a:rPr altLang="ru-RU" sz="1600" lang="en-US"/>
            </a:br>
            <a:r>
              <a:rPr altLang="ru-RU" sz="1600" lang="en-US"/>
              <a:t>техникума, делает их более ответственными, дружными и сознательными</a:t>
            </a:r>
            <a:br>
              <a:rPr altLang="ru-RU" sz="1600" lang="en-US"/>
            </a:br>
            <a:r>
              <a:rPr altLang="ru-RU" sz="1600" lang="en-US"/>
              <a:t>студентами.</a:t>
            </a: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LLY-LX1</dc:creator>
  <dcterms:created xsi:type="dcterms:W3CDTF">2015-05-12T03:36:16Z</dcterms:created>
  <dcterms:modified xsi:type="dcterms:W3CDTF">2024-11-15T09:00:28Z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e3b73203928943bc9c4919de7346b4d3</vt:lpwstr>
  </property>
</Properties>
</file>