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1" r:id="rId2"/>
    <p:sldId id="287" r:id="rId3"/>
    <p:sldId id="277" r:id="rId4"/>
    <p:sldId id="257" r:id="rId5"/>
    <p:sldId id="283" r:id="rId6"/>
    <p:sldId id="264" r:id="rId7"/>
    <p:sldId id="288" r:id="rId8"/>
    <p:sldId id="294" r:id="rId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047"/>
    <a:srgbClr val="0B2B41"/>
    <a:srgbClr val="114263"/>
    <a:srgbClr val="401918"/>
    <a:srgbClr val="731F1C"/>
    <a:srgbClr val="AB678E"/>
    <a:srgbClr val="B2606E"/>
    <a:srgbClr val="CA929B"/>
    <a:srgbClr val="248CD2"/>
    <a:srgbClr val="C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89" autoAdjust="0"/>
  </p:normalViewPr>
  <p:slideViewPr>
    <p:cSldViewPr snapToGrid="0">
      <p:cViewPr varScale="1">
        <p:scale>
          <a:sx n="112" d="100"/>
          <a:sy n="112" d="100"/>
        </p:scale>
        <p:origin x="582" y="342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1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3D1D01A-5516-4E1C-9A6D-D9EF8C203F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087A2D-9F8F-45E9-B127-C2407E7953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502B3BB-515A-4E79-9D2C-9D0E484059D5}" type="datetime1">
              <a:rPr lang="ru-RU" smtClean="0"/>
              <a:t>13.11.2024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515058-9F03-4AC5-A723-3D23E27720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6E583C-77B5-479A-A9CA-17DC816BC6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3D57C9-54A6-4BAA-A5CD-C535F9370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365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9D57CA5-621E-47D5-935F-99BD60813745}" type="datetime1">
              <a:rPr lang="ru-RU" noProof="0" smtClean="0"/>
              <a:t>13.11.2024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F82289-BCFD-4053-9D06-A9140C63A45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494750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344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921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539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277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296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995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894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622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важных_изображения (текст 0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ru-RU" noProof="0"/>
              <a:t>Добавить изображение</a:t>
            </a:r>
          </a:p>
        </p:txBody>
      </p:sp>
      <p:sp>
        <p:nvSpPr>
          <p:cNvPr id="20" name="Номер слайда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5" name="Номер слайда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Телефон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Эл. почта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Веб-сайт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3186" y="1825625"/>
            <a:ext cx="10815864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3186" y="1825625"/>
            <a:ext cx="5386614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27685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3186" y="1681163"/>
            <a:ext cx="533214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27685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186" y="2505075"/>
            <a:ext cx="533214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27685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265862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объект_2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8" name="Номер слайда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объект_3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Текст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" name="Объект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Номер слайда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объект_2 (вертикальный 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Объект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5" name="Номер слайда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объект_1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n.sever@mail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hyperlink" Target="mailto:yulia_poshivalova@mai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descr="заголовок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8" y="159258"/>
            <a:ext cx="6096000" cy="1036194"/>
          </a:xfrm>
        </p:spPr>
        <p:txBody>
          <a:bodyPr rtlCol="0"/>
          <a:lstStyle/>
          <a:p>
            <a:pPr rtl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МО «Раменский дорожно-строительный техникум»</a:t>
            </a:r>
          </a:p>
        </p:txBody>
      </p:sp>
      <p:sp>
        <p:nvSpPr>
          <p:cNvPr id="12" name="Подзаголовок 11" descr="подзаголовок">
            <a:extLst>
              <a:ext uri="{FF2B5EF4-FFF2-40B4-BE49-F238E27FC236}">
                <a16:creationId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9512" y="1642521"/>
            <a:ext cx="5639024" cy="5056221"/>
          </a:xfrm>
        </p:spPr>
        <p:txBody>
          <a:bodyPr rtlCol="0"/>
          <a:lstStyle/>
          <a:p>
            <a:pPr algn="l" rtl="0"/>
            <a:r>
              <a:rPr lang="ru-RU" dirty="0"/>
              <a:t>Макашина Оксана Ивановна</a:t>
            </a:r>
          </a:p>
          <a:p>
            <a:pPr algn="l" rtl="0"/>
            <a:r>
              <a:rPr lang="ru-RU" dirty="0"/>
              <a:t>89775205897, </a:t>
            </a:r>
            <a:r>
              <a:rPr lang="en-US" dirty="0">
                <a:hlinkClick r:id="rId3"/>
              </a:rPr>
              <a:t>san.sever@mail.ru</a:t>
            </a:r>
            <a:endParaRPr lang="en-US" dirty="0"/>
          </a:p>
          <a:p>
            <a:pPr algn="l" rtl="0"/>
            <a:r>
              <a:rPr lang="ru-RU" dirty="0"/>
              <a:t>Пошивалова Юлия Михайловна</a:t>
            </a:r>
          </a:p>
          <a:p>
            <a:pPr algn="l" rtl="0"/>
            <a:r>
              <a:rPr lang="ru-RU" dirty="0"/>
              <a:t>86987940134,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2606E"/>
                </a:solidFill>
                <a:effectLst/>
                <a:uLnTx/>
                <a:uFillTx/>
                <a:latin typeface="Calibri Light"/>
                <a:ea typeface="+mn-ea"/>
                <a:cs typeface="+mn-cs"/>
                <a:hlinkClick r:id="rId4"/>
              </a:rPr>
              <a:t>yulia_poshivalova@mail.ru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B2606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algn="l" rtl="0"/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B2606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algn="l" rtl="0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 «Моя воспитательная практика»</a:t>
            </a:r>
          </a:p>
          <a:p>
            <a:pPr algn="l" rtl="0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практики: “Разбуди студента утром”</a:t>
            </a:r>
          </a:p>
          <a:p>
            <a:pPr algn="l" rtl="0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algn="l" rtl="0"/>
            <a:endParaRPr lang="ru-RU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927C3783-B800-4093-BB0D-D5AEF08C3B59}"/>
              </a:ext>
            </a:extLst>
          </p:cNvPr>
          <p:cNvSpPr/>
          <p:nvPr/>
        </p:nvSpPr>
        <p:spPr>
          <a:xfrm>
            <a:off x="-346838" y="251670"/>
            <a:ext cx="6208649" cy="6858000"/>
          </a:xfrm>
          <a:custGeom>
            <a:avLst/>
            <a:gdLst>
              <a:gd name="connsiteX0" fmla="*/ 0 w 6208649"/>
              <a:gd name="connsiteY0" fmla="*/ 0 h 6858000"/>
              <a:gd name="connsiteX1" fmla="*/ 6208649 w 6208649"/>
              <a:gd name="connsiteY1" fmla="*/ 0 h 6858000"/>
              <a:gd name="connsiteX2" fmla="*/ 2737815 w 6208649"/>
              <a:gd name="connsiteY2" fmla="*/ 6858000 h 6858000"/>
              <a:gd name="connsiteX3" fmla="*/ 0 w 620864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649" h="6858000">
                <a:moveTo>
                  <a:pt x="0" y="0"/>
                </a:moveTo>
                <a:lnTo>
                  <a:pt x="6208649" y="0"/>
                </a:lnTo>
                <a:lnTo>
                  <a:pt x="273781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86E1EAB-9244-4526-9004-9006B1B787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t="11484" b="11484"/>
          <a:stretch>
            <a:fillRect/>
          </a:stretch>
        </p:blipFill>
        <p:spPr>
          <a:xfrm>
            <a:off x="-581027" y="159258"/>
            <a:ext cx="6677025" cy="6858000"/>
          </a:xfrm>
        </p:spPr>
      </p:pic>
    </p:spTree>
    <p:extLst>
      <p:ext uri="{BB962C8B-B14F-4D97-AF65-F5344CB8AC3E}">
        <p14:creationId xmlns:p14="http://schemas.microsoft.com/office/powerpoint/2010/main" val="1725568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descr="заголовок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2076" y="460346"/>
            <a:ext cx="4379976" cy="4581438"/>
          </a:xfrm>
        </p:spPr>
        <p:txBody>
          <a:bodyPr rtlCol="0"/>
          <a:lstStyle/>
          <a:p>
            <a:pPr rt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направлена на формирование у студентов ответственного отношения к учебному процессу, развитие самодисциплины и повышение уровня успеваемости через внедрение эффективных методов утреннего подъема. В рамках данной практики рассматриваются вопросы мотивации студентов, использования технологий для напоминаний о необходимости своевременного начала дня, а также взаимодействия с преподавателями и кураторами учебных групп для обеспечения контроля и поддержки. Особое внимание уделяется созданию благоприятной атмосферы в общежитии , способствующей комфортному началу учебного дня.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77CA10-2F00-4312-81D1-1DEE0F3C6BE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8747" r="18747"/>
          <a:stretch>
            <a:fillRect/>
          </a:stretch>
        </p:blipFill>
        <p:spPr>
          <a:xfrm>
            <a:off x="167779" y="92278"/>
            <a:ext cx="6676568" cy="667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8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93E9DF1-3D97-4570-9BDD-11D38069EA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2500" b="12500"/>
          <a:stretch>
            <a:fillRect/>
          </a:stretch>
        </p:blipFill>
        <p:spPr/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96D2D9B-E0B9-499F-9404-108DB59E4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6300132" cy="6858000"/>
            <a:chOff x="0" y="0"/>
            <a:chExt cx="6957056" cy="6858000"/>
          </a:xfrm>
        </p:grpSpPr>
        <p:sp>
          <p:nvSpPr>
            <p:cNvPr id="33" name="Параллелограмм 32">
              <a:extLst>
                <a:ext uri="{FF2B5EF4-FFF2-40B4-BE49-F238E27FC236}">
                  <a16:creationId xmlns:a16="http://schemas.microsoft.com/office/drawing/2014/main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C6577883-A694-450C-A2C7-C9C8A85D9915}"/>
                </a:ext>
              </a:extLst>
            </p:cNvPr>
            <p:cNvSpPr/>
            <p:nvPr/>
          </p:nvSpPr>
          <p:spPr>
            <a:xfrm flipH="1" flipV="1">
              <a:off x="0" y="4457696"/>
              <a:ext cx="6267450" cy="883839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sp>
        <p:nvSpPr>
          <p:cNvPr id="31" name="Заголовок 30" descr="заголовок">
            <a:extLst>
              <a:ext uri="{FF2B5EF4-FFF2-40B4-BE49-F238E27FC236}">
                <a16:creationId xmlns:a16="http://schemas.microsoft.com/office/drawing/2014/main" id="{9284195F-D106-45D8-ABAA-959FA6894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020" y="897623"/>
            <a:ext cx="5330038" cy="3253116"/>
          </a:xfrm>
        </p:spPr>
        <p:txBody>
          <a:bodyPr rtlCol="0"/>
          <a:lstStyle/>
          <a:p>
            <a:pPr rt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реализации: общежитие Раменского дорожно-строительного техникума</a:t>
            </a:r>
          </a:p>
        </p:txBody>
      </p:sp>
      <p:sp>
        <p:nvSpPr>
          <p:cNvPr id="12" name="Подзаголовок 11" descr="подзаголовок">
            <a:extLst>
              <a:ext uri="{FF2B5EF4-FFF2-40B4-BE49-F238E27FC236}">
                <a16:creationId xmlns:a16="http://schemas.microsoft.com/office/drawing/2014/main" id="{A6AB5563-AD44-4883-8D3E-93E27EEDA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93403"/>
            <a:ext cx="5049510" cy="788244"/>
          </a:xfrm>
        </p:spPr>
        <p:txBody>
          <a:bodyPr rtlCol="0"/>
          <a:lstStyle/>
          <a:p>
            <a:pPr rtl="0"/>
            <a:r>
              <a:rPr lang="ru-RU" dirty="0"/>
              <a:t>Д. Заболотье, ул. СПТУ 93</a:t>
            </a:r>
          </a:p>
        </p:txBody>
      </p:sp>
    </p:spTree>
    <p:extLst>
      <p:ext uri="{BB962C8B-B14F-4D97-AF65-F5344CB8AC3E}">
        <p14:creationId xmlns:p14="http://schemas.microsoft.com/office/powerpoint/2010/main" val="2366578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ид сверху на молодого человека, сидящего перед ноутбуком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Параллелограмм 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9" name="Параллелограмм 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22" name="Параллелограмм 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4" name="Заголовок 3" descr="Название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pic>
        <p:nvPicPr>
          <p:cNvPr id="35" name="Объект 34" descr="Открытая книга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7255" y="1340894"/>
            <a:ext cx="548640" cy="548640"/>
          </a:xfrm>
        </p:spPr>
      </p:pic>
      <p:sp>
        <p:nvSpPr>
          <p:cNvPr id="23" name="Текст 22" descr="блок контента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2717" y="2390632"/>
            <a:ext cx="2834640" cy="3909929"/>
          </a:xfrm>
        </p:spPr>
        <p:txBody>
          <a:bodyPr rtlCol="0"/>
          <a:lstStyle/>
          <a:p>
            <a:pPr marL="342900" indent="-342900" rtl="0"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дисциплины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студент часто сталкивается с проблемами самоорганизации, особенно когда речь идет о раннем подъеме.</a:t>
            </a:r>
          </a:p>
          <a:p>
            <a:pPr marL="342900" indent="-342900" rtl="0"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успеваемости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своевременный подъем позволяет студентам лучше подготовиться к занятиям, избежать опозданий и пропусков лекций.</a:t>
            </a:r>
          </a:p>
          <a:p>
            <a:pPr marL="342900" indent="-342900" rtl="0"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и благополучие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Раннее начало дня способствует правильному режиму сна и бодрствования, что важно для поддержания физического и психического здоровья студентов.</a:t>
            </a:r>
          </a:p>
        </p:txBody>
      </p:sp>
      <p:sp>
        <p:nvSpPr>
          <p:cNvPr id="24" name="Текст 23" descr="блок контента 2">
            <a:extLst>
              <a:ext uri="{FF2B5EF4-FFF2-40B4-BE49-F238E27FC236}">
                <a16:creationId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390633"/>
            <a:ext cx="2834640" cy="3695846"/>
          </a:xfrm>
        </p:spPr>
        <p:txBody>
          <a:bodyPr rtlCol="0"/>
          <a:lstStyle/>
          <a:p>
            <a:pPr rtl="0"/>
            <a:r>
              <a:rPr lang="ru-RU" dirty="0"/>
              <a:t>4</a:t>
            </a:r>
            <a:r>
              <a:rPr lang="ru-RU" b="1" dirty="0"/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адаптация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Данная практика помогает студентам адаптироваться к ритму жизни в образовательном учреждении, улучшает взаимодействие с сокурсниками и преподавателями, способствует формированию здорового коллектива.</a:t>
            </a:r>
          </a:p>
          <a:p>
            <a:pPr rt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профессиональной деятельности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Навык раннего подъема полезен не только в студенческие годы, но и в дальнейшей профессиональной жизни. Многие профессии требуют высокой степени организованности и умения эффективно управлять своим временем.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44" name="Номер слайда 5" descr="Номер слайда">
            <a:extLst>
              <a:ext uri="{FF2B5EF4-FFF2-40B4-BE49-F238E27FC236}">
                <a16:creationId xmlns:a16="http://schemas.microsoft.com/office/drawing/2014/main" id="{11457662-C1A5-4B93-8E30-88025E27C4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4</a:t>
            </a:fld>
            <a:endParaRPr lang="ru-RU" sz="120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2142DD-1663-4FC5-9936-D948ABE5E9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6998" y="1359408"/>
            <a:ext cx="548688" cy="548688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60B638CF-7470-46E6-89E0-2FCD4C56BD9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125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Мальчик, идущий с рюкзаком и велосипедом">
            <a:extLst>
              <a:ext uri="{FF2B5EF4-FFF2-40B4-BE49-F238E27FC236}">
                <a16:creationId xmlns:a16="http://schemas.microsoft.com/office/drawing/2014/main" id="{3111B687-3781-4457-A624-86311FC690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6125" y="0"/>
            <a:ext cx="5355875" cy="6858000"/>
          </a:xfr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97280" y="0"/>
            <a:ext cx="7388298" cy="6858000"/>
            <a:chOff x="1826589" y="0"/>
            <a:chExt cx="7388298" cy="6858000"/>
          </a:xfrm>
        </p:grpSpPr>
        <p:sp>
          <p:nvSpPr>
            <p:cNvPr id="10" name="Параллелограмм 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9" name="Параллелограмм 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22" name="Параллелограмм 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4" name="Заголовок 3" descr="Название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89" y="317254"/>
            <a:ext cx="3287763" cy="499729"/>
          </a:xfrm>
        </p:spPr>
        <p:txBody>
          <a:bodyPr rtlCol="0"/>
          <a:lstStyle/>
          <a:p>
            <a:pPr rt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практики</a:t>
            </a:r>
          </a:p>
        </p:txBody>
      </p:sp>
      <p:sp>
        <p:nvSpPr>
          <p:cNvPr id="23" name="Текст 22" descr="блок контента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1784" y="1074125"/>
            <a:ext cx="2834640" cy="5144247"/>
          </a:xfrm>
        </p:spPr>
        <p:txBody>
          <a:bodyPr rtlCol="0"/>
          <a:lstStyle/>
          <a:p>
            <a:pPr rtl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самодисциплины и ответственности: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у студентов привычки своевременно начинать день, что способствует улучшению учебной успеваемости и повышению личной эффективности.</a:t>
            </a:r>
          </a:p>
          <a:p>
            <a:pPr rt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обучения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Обеспечение регулярного посещения занятий и улучшение подготовки к ним за счет своевременного начала дня.</a:t>
            </a:r>
          </a:p>
          <a:p>
            <a:pPr rt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здоровья и благополучия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Содействие поддержанию правильного режима сна и бодрствования, что положительно влияет на физическое и эмоциональное состояние студентов.</a:t>
            </a:r>
          </a:p>
          <a:p>
            <a:pPr rt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Создание благоприятной среды для учебы и общения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Поддержка коллективных усилий по соблюдению режима дня, что укрепляет социальные связи между студентами и создает позитивную атмосферу в учебном заведении.</a:t>
            </a:r>
          </a:p>
          <a:p>
            <a:pPr rtl="0"/>
            <a:endParaRPr lang="ru-RU" dirty="0"/>
          </a:p>
        </p:txBody>
      </p:sp>
      <p:sp>
        <p:nvSpPr>
          <p:cNvPr id="24" name="Текст 23" descr="блок контента 2">
            <a:extLst>
              <a:ext uri="{FF2B5EF4-FFF2-40B4-BE49-F238E27FC236}">
                <a16:creationId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60939" y="1192711"/>
            <a:ext cx="3006441" cy="4996634"/>
          </a:xfrm>
        </p:spPr>
        <p:txBody>
          <a:bodyPr rtlCol="0"/>
          <a:lstStyle/>
          <a:p>
            <a:pPr marL="342900" indent="-342900" rtl="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системы напоминаний и поддержки </a:t>
            </a:r>
          </a:p>
          <a:p>
            <a:pPr marL="342900" indent="-342900" rtl="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проведения утренней разминки</a:t>
            </a:r>
          </a:p>
          <a:p>
            <a:pPr marL="342900" indent="-342900">
              <a:buFont typeface="Arial" panose="020B0604020202020204" pitchFamily="34" charset="0"/>
              <a:buAutoNum type="arabicPeriod" startAt="3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планированию времени</a:t>
            </a:r>
          </a:p>
          <a:p>
            <a:pPr marL="342900" indent="-342900">
              <a:buAutoNum type="arabicPeriod" startAt="3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 поддержка со стороны преподавателей и кураторов    </a:t>
            </a:r>
          </a:p>
          <a:p>
            <a:pPr marL="342900" indent="-342900">
              <a:buAutoNum type="arabicPeriod" startAt="3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результатов </a:t>
            </a:r>
          </a:p>
          <a:p>
            <a:pPr marL="342900" indent="-342900">
              <a:buFont typeface="Arial" panose="020B0604020202020204" pitchFamily="34" charset="0"/>
              <a:buAutoNum type="arabicPeriod" startAt="3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с другими воспитательными практиками</a:t>
            </a:r>
          </a:p>
          <a:p>
            <a:pPr marL="342900" indent="-342900">
              <a:buAutoNum type="arabicPeriod" startAt="3"/>
            </a:pPr>
            <a:endParaRPr lang="ru-RU" dirty="0"/>
          </a:p>
          <a:p>
            <a:pPr marL="342900" indent="-342900">
              <a:buAutoNum type="arabicPeriod" startAt="3"/>
            </a:pPr>
            <a:endParaRPr lang="ru-RU" dirty="0"/>
          </a:p>
          <a:p>
            <a:pPr marL="342900" indent="-342900">
              <a:buAutoNum type="arabicPeriod" startAt="3"/>
            </a:pPr>
            <a:endParaRPr lang="ru-RU" dirty="0"/>
          </a:p>
          <a:p>
            <a:pPr rtl="0"/>
            <a:endParaRPr lang="ru-RU" dirty="0"/>
          </a:p>
          <a:p>
            <a:pPr rtl="0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7" name="Номер слайда 5" descr="Номер слайда">
            <a:extLst>
              <a:ext uri="{FF2B5EF4-FFF2-40B4-BE49-F238E27FC236}">
                <a16:creationId xmlns:a16="http://schemas.microsoft.com/office/drawing/2014/main" id="{79161314-0A22-4109-A2B1-41E87EFE1E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5</a:t>
            </a:fld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21" name="Заголовок 3" descr="Название">
            <a:extLst>
              <a:ext uri="{FF2B5EF4-FFF2-40B4-BE49-F238E27FC236}">
                <a16:creationId xmlns:a16="http://schemas.microsoft.com/office/drawing/2014/main" id="{04920FD4-2269-42AE-BF67-DC878586A664}"/>
              </a:ext>
            </a:extLst>
          </p:cNvPr>
          <p:cNvSpPr txBox="1">
            <a:spLocks/>
          </p:cNvSpPr>
          <p:nvPr/>
        </p:nvSpPr>
        <p:spPr>
          <a:xfrm>
            <a:off x="4311070" y="317253"/>
            <a:ext cx="3287763" cy="499729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2118823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Открытая книга">
            <a:extLst>
              <a:ext uri="{FF2B5EF4-FFF2-40B4-BE49-F238E27FC236}">
                <a16:creationId xmlns:a16="http://schemas.microsoft.com/office/drawing/2014/main" id="{A799F565-1DAB-4AD3-BCE4-5DAC8012F3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C2DDD60-EB1C-44D8-84E1-D86EB3558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63626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5325EDA-7343-463C-83EC-5D799E8B8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sp>
        <p:nvSpPr>
          <p:cNvPr id="4" name="Заголовок 3" descr="Название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воспитательной практики «Разбуди студента утром»</a:t>
            </a:r>
          </a:p>
        </p:txBody>
      </p:sp>
      <p:sp>
        <p:nvSpPr>
          <p:cNvPr id="87" name="Текст 86" descr="блок контента 1">
            <a:extLst>
              <a:ext uri="{FF2B5EF4-FFF2-40B4-BE49-F238E27FC236}">
                <a16:creationId xmlns:a16="http://schemas.microsoft.com/office/drawing/2014/main" id="{1F4C9CA2-B224-40CD-8DB2-CAE478D23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9426" y="1554851"/>
            <a:ext cx="8587500" cy="3924306"/>
          </a:xfrm>
        </p:spPr>
        <p:txBody>
          <a:bodyPr rtlCol="0"/>
          <a:lstStyle/>
          <a:p>
            <a:pPr rtl="0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воспитательной практики «Разбуди студента утром» заключается в создании условий, способствующих формированию у студентов привычки своевременно начинать учебный день. Эта практика включает комплекс мер, направленных на помощь студентам в развитии самодисциплины, повышении успеваемости и укреплении здоровья. Основные элементы практики включают использование систем напоминаний, проведение мотивирующих мероприятий, обучение навыкам планирования времени и контроль со стороны преподавателей и кураторов. Целью является обеспечение того, чтобы студенты регулярно и вовремя начинали свои учебные дни, что способствует их успешному обучению и личному росту.</a:t>
            </a:r>
          </a:p>
        </p:txBody>
      </p:sp>
      <p:pic>
        <p:nvPicPr>
          <p:cNvPr id="97" name="Объект 96" descr="Карандаш">
            <a:extLst>
              <a:ext uri="{FF2B5EF4-FFF2-40B4-BE49-F238E27FC236}">
                <a16:creationId xmlns:a16="http://schemas.microsoft.com/office/drawing/2014/main" id="{40D9C27B-A51D-4036-B3F9-56081BD60AB9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7130" y="1099469"/>
            <a:ext cx="548640" cy="548640"/>
          </a:xfr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A141F7B-AE96-45F9-BC57-F7C861749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C862BC4D-BD7A-417E-A34A-59CE4D4A6AC8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652937FB-CDE3-46B3-8481-AB5DB8C4BABA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19" name="Номер слайда 5" descr="Номер слайда">
            <a:extLst>
              <a:ext uri="{FF2B5EF4-FFF2-40B4-BE49-F238E27FC236}">
                <a16:creationId xmlns:a16="http://schemas.microsoft.com/office/drawing/2014/main" id="{DB02A950-05E3-4691-9BC9-47B314EEA71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6</a:t>
            </a:fld>
            <a:endParaRPr lang="ru-RU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014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F5D515-7C27-4FA5-88E6-0EE9C1197C4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5781" r="5781"/>
          <a:stretch>
            <a:fillRect/>
          </a:stretch>
        </p:blipFill>
        <p:spPr>
          <a:xfrm>
            <a:off x="-715370" y="-1082180"/>
            <a:ext cx="8349351" cy="6858000"/>
          </a:xfrm>
        </p:spPr>
      </p:pic>
      <p:pic>
        <p:nvPicPr>
          <p:cNvPr id="16" name="Рисунок 15" descr="стопка книг на земле">
            <a:extLst>
              <a:ext uri="{FF2B5EF4-FFF2-40B4-BE49-F238E27FC236}">
                <a16:creationId xmlns:a16="http://schemas.microsoft.com/office/drawing/2014/main" id="{4E408D58-0A21-4D16-A8D8-54C17D5AD4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20310" y="-352049"/>
            <a:ext cx="5727700" cy="6858000"/>
          </a:xfr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7969C14-1078-4610-9BC5-74119C9B8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3113" y="3054127"/>
            <a:ext cx="9353725" cy="3686961"/>
            <a:chOff x="0" y="3808320"/>
            <a:chExt cx="7833208" cy="2547440"/>
          </a:xfrm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sp>
        <p:nvSpPr>
          <p:cNvPr id="33" name="Заголовок 32" descr="заголовок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65" y="3171039"/>
            <a:ext cx="7735331" cy="822960"/>
          </a:xfrm>
        </p:spPr>
        <p:txBody>
          <a:bodyPr rtlCol="0"/>
          <a:lstStyle/>
          <a:p>
            <a:pPr rtl="0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   результативности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Текст 33" descr="контент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7195" y="3752021"/>
            <a:ext cx="8192941" cy="2334458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процента посещаемости лекций и практических занятий на 80%</a:t>
            </a:r>
          </a:p>
          <a:p>
            <a:pPr marL="0" indent="0" rtl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Успеваемость за 2 месяца повысилась на 60%</a:t>
            </a:r>
          </a:p>
          <a:p>
            <a:pPr marL="0" indent="0" rtl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Улучшилась самоорганизация и дисциплина, уменьшение случаев нарушения внутреннего распорядка </a:t>
            </a:r>
          </a:p>
          <a:p>
            <a:pPr marL="0" indent="0" rtl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Снизился уровень стресса и тревожности, улучшение общего самочувствия и настроения </a:t>
            </a:r>
          </a:p>
          <a:p>
            <a:pPr marL="0" indent="0" rtl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социальной ответственности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3" name="Номер слайда 5" descr="номер слайда">
            <a:extLst>
              <a:ext uri="{FF2B5EF4-FFF2-40B4-BE49-F238E27FC236}">
                <a16:creationId xmlns:a16="http://schemas.microsoft.com/office/drawing/2014/main" id="{D803F682-0E68-4ECD-A92D-F73743FF2E60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7</a:t>
            </a:fld>
            <a:endParaRPr lang="ru-RU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29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2" descr="заголовок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chemeClr val="bg1"/>
                </a:solidFill>
              </a:rPr>
              <a:t>LOREM IPSUM DOLOR SIT AMET, CONSECTETUER ADIPISCING ELIT. </a:t>
            </a:r>
          </a:p>
        </p:txBody>
      </p:sp>
      <p:sp>
        <p:nvSpPr>
          <p:cNvPr id="34" name="Текст 33" descr="контент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ru-RU" dirty="0">
                <a:solidFill>
                  <a:schemeClr val="bg1"/>
                </a:solidFill>
              </a:rPr>
              <a:t>Lorem </a:t>
            </a:r>
            <a:r>
              <a:rPr lang="ru-RU" dirty="0" err="1">
                <a:solidFill>
                  <a:schemeClr val="bg1"/>
                </a:solidFill>
              </a:rPr>
              <a:t>ipsum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dolor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sit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amet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consectetuer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adipiscing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elit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Maecenas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porttitor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congue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massa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Fusce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posuere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magna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sed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pulvinar</a:t>
            </a:r>
            <a:r>
              <a:rPr lang="ru-RU" dirty="0">
                <a:solidFill>
                  <a:schemeClr val="bg1"/>
                </a:solidFill>
              </a:rPr>
              <a:t> ultricies, </a:t>
            </a:r>
            <a:r>
              <a:rPr lang="ru-RU" dirty="0" err="1">
                <a:solidFill>
                  <a:schemeClr val="bg1"/>
                </a:solidFill>
              </a:rPr>
              <a:t>purus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lectus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malesuada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libero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sit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amet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commodo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magna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eros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quis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urna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2" name="Номер слайда 5" descr="номер слайда">
            <a:extLst>
              <a:ext uri="{FF2B5EF4-FFF2-40B4-BE49-F238E27FC236}">
                <a16:creationId xmlns:a16="http://schemas.microsoft.com/office/drawing/2014/main" id="{B7F99E8F-CFBF-4A36-93EC-B66007DF4F2C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8</a:t>
            </a:fld>
            <a:endParaRPr lang="ru-RU" sz="120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15CF70-17B3-45FC-907D-6D968DEC6FF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5781" r="5781"/>
          <a:stretch>
            <a:fillRect/>
          </a:stretch>
        </p:blipFill>
        <p:spPr>
          <a:xfrm>
            <a:off x="0" y="-122310"/>
            <a:ext cx="8087304" cy="6858000"/>
          </a:xfr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C342A17-0187-4DDF-B42F-85D88BCD720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9403" b="94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20264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154830_TF00475556_Win32" id="{F5446CBF-CD4D-4845-B8C1-BEFBD5F3B152}" vid="{6948B3F1-8288-48D9-870E-50653B82634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</Template>
  <TotalTime>140</TotalTime>
  <Words>600</Words>
  <Application>Microsoft Office PowerPoint</Application>
  <PresentationFormat>Широкоэкранный</PresentationFormat>
  <Paragraphs>57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Corbel</vt:lpstr>
      <vt:lpstr>Times New Roman</vt:lpstr>
      <vt:lpstr>Тема Office</vt:lpstr>
      <vt:lpstr>ГБПОУ МО «Раменский дорожно-строительный техникум»</vt:lpstr>
      <vt:lpstr>Практика направлена на формирование у студентов ответственного отношения к учебному процессу, развитие самодисциплины и повышение уровня успеваемости через внедрение эффективных методов утреннего подъема. В рамках данной практики рассматриваются вопросы мотивации студентов, использования технологий для напоминаний о необходимости своевременного начала дня, а также взаимодействия с преподавателями и кураторами учебных групп для обеспечения контроля и поддержки. Особое внимание уделяется созданию благоприятной атмосферы в общежитии , способствующей комфортному началу учебного дня.</vt:lpstr>
      <vt:lpstr>Место реализации: общежитие Раменского дорожно-строительного техникума</vt:lpstr>
      <vt:lpstr>Актуальность</vt:lpstr>
      <vt:lpstr>Цели практики</vt:lpstr>
      <vt:lpstr>Суть воспитательной практики «Разбуди студента утром»</vt:lpstr>
      <vt:lpstr>Показатели    результативности</vt:lpstr>
      <vt:lpstr>LOREM IPSUM DOLOR SIT AMET, CONSECTETUER ADIPISCING ELIT.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CONSECTETUER ADIPISCING ELIT</dc:title>
  <dc:creator>PC4</dc:creator>
  <cp:lastModifiedBy>PC4</cp:lastModifiedBy>
  <cp:revision>13</cp:revision>
  <dcterms:created xsi:type="dcterms:W3CDTF">2024-11-13T09:47:28Z</dcterms:created>
  <dcterms:modified xsi:type="dcterms:W3CDTF">2024-11-13T12:07:44Z</dcterms:modified>
</cp:coreProperties>
</file>